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1463040"/>
            <a:ext cx="69220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Muslim Beliefs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2066544"/>
            <a:ext cx="6922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Six Beliefs  ·  Student Companion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500884" y="2377440"/>
            <a:ext cx="2560320" cy="2743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00884" y="2377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GROUP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20040" y="2834640"/>
            <a:ext cx="6922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2: Islam  ·  Unit 02  ·  Edexcel B GCSE Religious Studies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3291840"/>
            <a:ext cx="4727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booklet — topics alternate: (b) questions, then a (d) evaluation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5779008" y="329184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56616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 The Six Beliefs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5779008" y="35661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143000" y="378561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143000" y="384048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 The Five Roots of 'Usul ad-Din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5779008" y="384048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1143000" y="405993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143000" y="411480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 The Nature of Allah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779008" y="411480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143000" y="433425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1143000" y="438912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 Risalah — Prophethood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5779008" y="438912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143000" y="460857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143000" y="466344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   Muslim Holy Books — Kutub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5779008" y="466344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1143000" y="488289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143000" y="493776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5.6   Malaikah — Angels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5779008" y="493776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1143000" y="515721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1143000" y="521208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5.7   Al-Qadr — Predestination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5779008" y="521208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1143000" y="543153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143000" y="5486400"/>
            <a:ext cx="4544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5.8   Akhirah — Life After Death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5779008" y="5486400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1143000" y="5705856"/>
            <a:ext cx="5276088" cy="0"/>
          </a:xfrm>
          <a:prstGeom prst="line">
            <a:avLst/>
          </a:prstGeom>
          <a:noFill/>
          <a:ln w="6350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 The Six Beliefs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words and two (b) questions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43000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complete the definitions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72184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72184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72184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 — write your 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0992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0992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0992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5740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5740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Tawhid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5740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0487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0487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Mala'ikah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0487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5234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5234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Kutub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5234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0998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0998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Risalah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0998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472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472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Yawm ad-Din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472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7947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74904" y="37947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Al-Qadr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874520" y="37947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251960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79976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11480" y="4379976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PART B · 4 MARKS EACH — explain two reasons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0040" y="4709160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74904" y="4782312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74904" y="4782312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996696" y="4709160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ways that the six Beliefs are expressed in Muslim communities.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320040" y="5184648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374904" y="5184648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320040" y="54223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320040" y="54223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46" name="Text 44"/>
          <p:cNvSpPr txBox="1"/>
          <p:nvPr/>
        </p:nvSpPr>
        <p:spPr>
          <a:xfrm>
            <a:off x="1051560" y="54132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320040" y="56418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227064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320040" y="6227064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50" name="Text 48"/>
          <p:cNvSpPr txBox="1"/>
          <p:nvPr/>
        </p:nvSpPr>
        <p:spPr>
          <a:xfrm>
            <a:off x="1051560" y="6217920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320040" y="6446520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845052" y="5184648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3899916" y="5184648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3845052" y="54223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3845052" y="54223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56" name="Text 54"/>
          <p:cNvSpPr txBox="1"/>
          <p:nvPr/>
        </p:nvSpPr>
        <p:spPr>
          <a:xfrm>
            <a:off x="4576572" y="54132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845052" y="56418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845052" y="6227064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3845052" y="6227064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60" name="Text 58"/>
          <p:cNvSpPr txBox="1"/>
          <p:nvPr/>
        </p:nvSpPr>
        <p:spPr>
          <a:xfrm>
            <a:off x="4576572" y="6217920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3845052" y="6446520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0040" y="7123176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74904" y="7196328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74904" y="7196328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65" name="Text 63"/>
          <p:cNvSpPr txBox="1"/>
          <p:nvPr/>
        </p:nvSpPr>
        <p:spPr>
          <a:xfrm>
            <a:off x="996696" y="7123176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reasons why the six Beliefs are important to Sunni Muslims.</a:t>
            </a:r>
            <a:endParaRPr lang="en-US" sz="1000" dirty="0"/>
          </a:p>
        </p:txBody>
      </p:sp>
      <p:sp>
        <p:nvSpPr>
          <p:cNvPr id="66" name="Shape 64"/>
          <p:cNvSpPr/>
          <p:nvPr/>
        </p:nvSpPr>
        <p:spPr>
          <a:xfrm>
            <a:off x="320040" y="7598664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374904" y="7598664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320040" y="78364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320040" y="78364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70" name="Text 68"/>
          <p:cNvSpPr txBox="1"/>
          <p:nvPr/>
        </p:nvSpPr>
        <p:spPr>
          <a:xfrm>
            <a:off x="1051560" y="78272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20040" y="80558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20040" y="86410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3" name="Text 71"/>
          <p:cNvSpPr txBox="1"/>
          <p:nvPr/>
        </p:nvSpPr>
        <p:spPr>
          <a:xfrm>
            <a:off x="320040" y="86410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74" name="Text 72"/>
          <p:cNvSpPr txBox="1"/>
          <p:nvPr/>
        </p:nvSpPr>
        <p:spPr>
          <a:xfrm>
            <a:off x="1051560" y="863193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320040" y="886053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45052" y="7598664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3899916" y="7598664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3845052" y="78364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9" name="Text 77"/>
          <p:cNvSpPr txBox="1"/>
          <p:nvPr/>
        </p:nvSpPr>
        <p:spPr>
          <a:xfrm>
            <a:off x="3845052" y="78364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80" name="Text 78"/>
          <p:cNvSpPr txBox="1"/>
          <p:nvPr/>
        </p:nvSpPr>
        <p:spPr>
          <a:xfrm>
            <a:off x="4576572" y="78272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81" name="Shape 79"/>
          <p:cNvSpPr/>
          <p:nvPr/>
        </p:nvSpPr>
        <p:spPr>
          <a:xfrm>
            <a:off x="3845052" y="80558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3845052" y="86410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3" name="Text 81"/>
          <p:cNvSpPr txBox="1"/>
          <p:nvPr/>
        </p:nvSpPr>
        <p:spPr>
          <a:xfrm>
            <a:off x="3845052" y="86410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84" name="Text 82"/>
          <p:cNvSpPr txBox="1"/>
          <p:nvPr/>
        </p:nvSpPr>
        <p:spPr>
          <a:xfrm>
            <a:off x="4576572" y="863193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85" name="Shape 83"/>
          <p:cNvSpPr/>
          <p:nvPr/>
        </p:nvSpPr>
        <p:spPr>
          <a:xfrm>
            <a:off x="3845052" y="886053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 The Five Roots of 'Usul ad-Din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(d) question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1143000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“Tawhid is the most important of the five roots of 'Usul ad-Din.”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" y="1399032"/>
            <a:ext cx="6922008" cy="420624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 marks</a:t>
            </a:r>
            <a:endParaRPr lang="en-US" sz="700" dirty="0"/>
          </a:p>
        </p:txBody>
      </p:sp>
      <p:sp>
        <p:nvSpPr>
          <p:cNvPr id="12" name="Text 10"/>
          <p:cNvSpPr txBox="1"/>
          <p:nvPr/>
        </p:nvSpPr>
        <p:spPr>
          <a:xfrm>
            <a:off x="1362456" y="1399032"/>
            <a:ext cx="5824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“Tawhid is the most important of the five roots of 'Usul ad-Din.” Evaluate this statement considering arguments for and against.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20040" y="1929384"/>
            <a:ext cx="6922008" cy="11887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" y="1929384"/>
            <a:ext cx="54864" cy="1188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29768" y="1975104"/>
            <a:ext cx="6739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PARAGRAPH — AGREE  (read and study this)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429768" y="2167128"/>
            <a:ext cx="6720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Shi'a Muslims agree Tawhid is the most important root because belief in Allah's oneness is the basis of all other beliefs.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the other four roots only make sense once a person accepts there is one God.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states: 'Say, He is God the One, God the eternal' (Surah 112).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20040" y="3227832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3227832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 — write the DISAGREE paragraph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320040" y="3502152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same POINT / DEVELOP / EXAMPLE structure as the sample.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320040" y="3721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20040" y="3721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71246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may disagree because…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051560" y="391363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42428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44897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454456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20040" y="454456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</a:t>
            </a:r>
            <a:endParaRPr lang="en-US" sz="700" dirty="0"/>
          </a:p>
        </p:txBody>
      </p:sp>
      <p:sp>
        <p:nvSpPr>
          <p:cNvPr id="28" name="Text 26"/>
          <p:cNvSpPr txBox="1"/>
          <p:nvPr/>
        </p:nvSpPr>
        <p:spPr>
          <a:xfrm>
            <a:off x="1051560" y="453542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1051560" y="473659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50657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53126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536752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20040" y="536752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700" dirty="0"/>
          </a:p>
        </p:txBody>
      </p:sp>
      <p:sp>
        <p:nvSpPr>
          <p:cNvPr id="34" name="Text 32"/>
          <p:cNvSpPr txBox="1"/>
          <p:nvPr/>
        </p:nvSpPr>
        <p:spPr>
          <a:xfrm>
            <a:off x="1051560" y="535838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example, …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1051560" y="555955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588873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613562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CONCLUSION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320040" y="655624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320040" y="655624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2" name="Text 40"/>
          <p:cNvSpPr txBox="1"/>
          <p:nvPr/>
        </p:nvSpPr>
        <p:spPr>
          <a:xfrm>
            <a:off x="1051560" y="654710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051560" y="674827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70774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73243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75712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7754112"/>
            <a:ext cx="6922008" cy="261518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429768" y="7827264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429768" y="806500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1–2   0–5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6–8  (aim)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429768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484632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466344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66344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66344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66344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66344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845052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899916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3881628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881628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881628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3881628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81628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881628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881628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 The Nature of Allah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words and two (b) questions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43000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complete the definitions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72184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72184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72184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 — write your 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0992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0992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Tawhid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0992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5740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5740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Shirk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5740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0487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0487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Immanence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0487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5234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5234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Transcendence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5234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0998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0998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Omnipotence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0998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472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472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Beneficence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472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79476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74904" y="379476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Mercy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874520" y="379476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0040" y="4251960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4379976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11480" y="4379976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PART B · 4 MARKS EACH — explain two reasons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0040" y="4709160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74904" y="4782312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74904" y="4782312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41" name="Text 39"/>
          <p:cNvSpPr txBox="1"/>
          <p:nvPr/>
        </p:nvSpPr>
        <p:spPr>
          <a:xfrm>
            <a:off x="996696" y="4709160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Muslim beliefs about the nature of Allah.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320040" y="5184648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374904" y="5184648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320040" y="54223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320040" y="54223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46" name="Text 44"/>
          <p:cNvSpPr txBox="1"/>
          <p:nvPr/>
        </p:nvSpPr>
        <p:spPr>
          <a:xfrm>
            <a:off x="1051560" y="54132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320040" y="56418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20040" y="6227064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320040" y="6227064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50" name="Text 48"/>
          <p:cNvSpPr txBox="1"/>
          <p:nvPr/>
        </p:nvSpPr>
        <p:spPr>
          <a:xfrm>
            <a:off x="1051560" y="6217920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320040" y="6446520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845052" y="5184648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3899916" y="5184648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3845052" y="54223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3845052" y="54223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56" name="Text 54"/>
          <p:cNvSpPr txBox="1"/>
          <p:nvPr/>
        </p:nvSpPr>
        <p:spPr>
          <a:xfrm>
            <a:off x="4576572" y="54132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845052" y="56418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845052" y="6227064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3845052" y="6227064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60" name="Text 58"/>
          <p:cNvSpPr txBox="1"/>
          <p:nvPr/>
        </p:nvSpPr>
        <p:spPr>
          <a:xfrm>
            <a:off x="4576572" y="6217920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3845052" y="6446520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0040" y="7123176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74904" y="7196328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74904" y="7196328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65" name="Text 63"/>
          <p:cNvSpPr txBox="1"/>
          <p:nvPr/>
        </p:nvSpPr>
        <p:spPr>
          <a:xfrm>
            <a:off x="996696" y="7123176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reasons why Muslims believe shirk is a serious sin.</a:t>
            </a:r>
            <a:endParaRPr lang="en-US" sz="1000" dirty="0"/>
          </a:p>
        </p:txBody>
      </p:sp>
      <p:sp>
        <p:nvSpPr>
          <p:cNvPr id="66" name="Shape 64"/>
          <p:cNvSpPr/>
          <p:nvPr/>
        </p:nvSpPr>
        <p:spPr>
          <a:xfrm>
            <a:off x="320040" y="7598664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374904" y="7598664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320040" y="78364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320040" y="78364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70" name="Text 68"/>
          <p:cNvSpPr txBox="1"/>
          <p:nvPr/>
        </p:nvSpPr>
        <p:spPr>
          <a:xfrm>
            <a:off x="1051560" y="78272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320040" y="80558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20040" y="86410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3" name="Text 71"/>
          <p:cNvSpPr txBox="1"/>
          <p:nvPr/>
        </p:nvSpPr>
        <p:spPr>
          <a:xfrm>
            <a:off x="320040" y="86410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74" name="Text 72"/>
          <p:cNvSpPr txBox="1"/>
          <p:nvPr/>
        </p:nvSpPr>
        <p:spPr>
          <a:xfrm>
            <a:off x="1051560" y="863193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320040" y="886053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845052" y="7598664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3899916" y="7598664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3845052" y="78364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9" name="Text 77"/>
          <p:cNvSpPr txBox="1"/>
          <p:nvPr/>
        </p:nvSpPr>
        <p:spPr>
          <a:xfrm>
            <a:off x="3845052" y="78364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80" name="Text 78"/>
          <p:cNvSpPr txBox="1"/>
          <p:nvPr/>
        </p:nvSpPr>
        <p:spPr>
          <a:xfrm>
            <a:off x="4576572" y="78272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81" name="Shape 79"/>
          <p:cNvSpPr/>
          <p:nvPr/>
        </p:nvSpPr>
        <p:spPr>
          <a:xfrm>
            <a:off x="3845052" y="80558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3845052" y="864108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3" name="Text 81"/>
          <p:cNvSpPr txBox="1"/>
          <p:nvPr/>
        </p:nvSpPr>
        <p:spPr>
          <a:xfrm>
            <a:off x="3845052" y="864108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84" name="Text 82"/>
          <p:cNvSpPr txBox="1"/>
          <p:nvPr/>
        </p:nvSpPr>
        <p:spPr>
          <a:xfrm>
            <a:off x="4576572" y="863193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85" name="Shape 83"/>
          <p:cNvSpPr/>
          <p:nvPr/>
        </p:nvSpPr>
        <p:spPr>
          <a:xfrm>
            <a:off x="3845052" y="886053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 Risalah — Prophethood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(d) question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1143000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“All of the prophets in Islam are as important as each other.”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" y="1399032"/>
            <a:ext cx="6922008" cy="420624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 marks</a:t>
            </a:r>
            <a:endParaRPr lang="en-US" sz="700" dirty="0"/>
          </a:p>
        </p:txBody>
      </p:sp>
      <p:sp>
        <p:nvSpPr>
          <p:cNvPr id="12" name="Text 10"/>
          <p:cNvSpPr txBox="1"/>
          <p:nvPr/>
        </p:nvSpPr>
        <p:spPr>
          <a:xfrm>
            <a:off x="1362456" y="1399032"/>
            <a:ext cx="5824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“All of the prophets in Islam are as important as each other.” Evaluate this statement considering arguments for and against.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20040" y="1929384"/>
            <a:ext cx="6922008" cy="11887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" y="1929384"/>
            <a:ext cx="54864" cy="1188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29768" y="1975104"/>
            <a:ext cx="6739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PARAGRAPH — AGREE  (read and study this)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429768" y="2167128"/>
            <a:ext cx="6720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agree all prophets are equally important because Muslims must believe in all of them.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no prophet can be rejected or treated as less important than another.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Qur'an says: 'We make no distinction between any of them' (Surah 2:136).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20040" y="3227832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3227832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 — write the DISAGREE paragraph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320040" y="3502152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same POINT / DEVELOP / EXAMPLE structure as the sample.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320040" y="3721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20040" y="3721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71246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may disagree because…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051560" y="391363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42428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44897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454456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20040" y="454456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</a:t>
            </a:r>
            <a:endParaRPr lang="en-US" sz="700" dirty="0"/>
          </a:p>
        </p:txBody>
      </p:sp>
      <p:sp>
        <p:nvSpPr>
          <p:cNvPr id="28" name="Text 26"/>
          <p:cNvSpPr txBox="1"/>
          <p:nvPr/>
        </p:nvSpPr>
        <p:spPr>
          <a:xfrm>
            <a:off x="1051560" y="453542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1051560" y="473659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50657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53126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536752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20040" y="536752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700" dirty="0"/>
          </a:p>
        </p:txBody>
      </p:sp>
      <p:sp>
        <p:nvSpPr>
          <p:cNvPr id="34" name="Text 32"/>
          <p:cNvSpPr txBox="1"/>
          <p:nvPr/>
        </p:nvSpPr>
        <p:spPr>
          <a:xfrm>
            <a:off x="1051560" y="535838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example, …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1051560" y="555955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588873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613562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CONCLUSION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320040" y="655624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320040" y="655624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2" name="Text 40"/>
          <p:cNvSpPr txBox="1"/>
          <p:nvPr/>
        </p:nvSpPr>
        <p:spPr>
          <a:xfrm>
            <a:off x="1051560" y="654710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051560" y="674827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70774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73243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75712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7754112"/>
            <a:ext cx="6922008" cy="261518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429768" y="7827264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429768" y="806500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1–2   0–5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6–8  (aim)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429768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484632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466344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66344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66344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66344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66344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845052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899916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3881628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881628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881628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3881628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81628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881628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881628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   Muslim Holy Books — Kutub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words and two (b) questions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43000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complete the definitions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72184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72184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72184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 — write your 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0992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0992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Kutub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0992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5740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5740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Qur'an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5740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0487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0487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Tawrat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0487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5234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5234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Injil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5234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0998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0998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Zabur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0998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472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472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Sahifah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472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9044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325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" y="40325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PART B · 4 MARKS EACH — explain two reasons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361688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74904" y="4434840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374904" y="443484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38" name="Text 36"/>
          <p:cNvSpPr txBox="1"/>
          <p:nvPr/>
        </p:nvSpPr>
        <p:spPr>
          <a:xfrm>
            <a:off x="996696" y="4361688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Muslim attitudes to holy books.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20040" y="4837176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74904" y="4837176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320040" y="5074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320040" y="5074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43" name="Text 41"/>
          <p:cNvSpPr txBox="1"/>
          <p:nvPr/>
        </p:nvSpPr>
        <p:spPr>
          <a:xfrm>
            <a:off x="1051560" y="506577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320040" y="529437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58795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320040" y="58795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47" name="Text 45"/>
          <p:cNvSpPr txBox="1"/>
          <p:nvPr/>
        </p:nvSpPr>
        <p:spPr>
          <a:xfrm>
            <a:off x="1051560" y="58704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320040" y="60990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845052" y="4837176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3899916" y="4837176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3845052" y="5074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3845052" y="5074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53" name="Text 51"/>
          <p:cNvSpPr txBox="1"/>
          <p:nvPr/>
        </p:nvSpPr>
        <p:spPr>
          <a:xfrm>
            <a:off x="4576572" y="506577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3845052" y="529437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845052" y="58795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3845052" y="58795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57" name="Text 55"/>
          <p:cNvSpPr txBox="1"/>
          <p:nvPr/>
        </p:nvSpPr>
        <p:spPr>
          <a:xfrm>
            <a:off x="4576572" y="58704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3845052" y="60990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20040" y="6775704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74904" y="6848856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374904" y="6848856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62" name="Text 60"/>
          <p:cNvSpPr txBox="1"/>
          <p:nvPr/>
        </p:nvSpPr>
        <p:spPr>
          <a:xfrm>
            <a:off x="996696" y="6775704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reasons why the Qur'an is important to Muslims.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320040" y="7251192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74904" y="7251192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320040" y="74889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320040" y="74889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67" name="Text 65"/>
          <p:cNvSpPr txBox="1"/>
          <p:nvPr/>
        </p:nvSpPr>
        <p:spPr>
          <a:xfrm>
            <a:off x="1051560" y="7479792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320040" y="7708392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20040" y="8293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20040" y="8293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71" name="Text 69"/>
          <p:cNvSpPr txBox="1"/>
          <p:nvPr/>
        </p:nvSpPr>
        <p:spPr>
          <a:xfrm>
            <a:off x="1051560" y="82844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320040" y="85130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45052" y="7251192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3899916" y="7251192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3845052" y="74889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6" name="Text 74"/>
          <p:cNvSpPr txBox="1"/>
          <p:nvPr/>
        </p:nvSpPr>
        <p:spPr>
          <a:xfrm>
            <a:off x="3845052" y="74889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77" name="Text 75"/>
          <p:cNvSpPr txBox="1"/>
          <p:nvPr/>
        </p:nvSpPr>
        <p:spPr>
          <a:xfrm>
            <a:off x="4576572" y="7479792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3845052" y="7708392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45052" y="8293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0" name="Text 78"/>
          <p:cNvSpPr txBox="1"/>
          <p:nvPr/>
        </p:nvSpPr>
        <p:spPr>
          <a:xfrm>
            <a:off x="3845052" y="8293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81" name="Text 79"/>
          <p:cNvSpPr txBox="1"/>
          <p:nvPr/>
        </p:nvSpPr>
        <p:spPr>
          <a:xfrm>
            <a:off x="4576572" y="82844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82" name="Shape 80"/>
          <p:cNvSpPr/>
          <p:nvPr/>
        </p:nvSpPr>
        <p:spPr>
          <a:xfrm>
            <a:off x="3845052" y="85130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5.6   Malaikah — Angels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(d) question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1143000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“Jibril is the most important angel in Islam.”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" y="1399032"/>
            <a:ext cx="6922008" cy="420624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 marks</a:t>
            </a:r>
            <a:endParaRPr lang="en-US" sz="700" dirty="0"/>
          </a:p>
        </p:txBody>
      </p:sp>
      <p:sp>
        <p:nvSpPr>
          <p:cNvPr id="12" name="Text 10"/>
          <p:cNvSpPr txBox="1"/>
          <p:nvPr/>
        </p:nvSpPr>
        <p:spPr>
          <a:xfrm>
            <a:off x="1362456" y="1399032"/>
            <a:ext cx="5824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“Jibril is the most important angel in Islam.” Evaluate this statement considering arguments for and against.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20040" y="1929384"/>
            <a:ext cx="6922008" cy="11887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" y="1929384"/>
            <a:ext cx="54864" cy="1188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29768" y="1975104"/>
            <a:ext cx="6739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PARAGRAPH — AGREE  (read and study this)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429768" y="2167128"/>
            <a:ext cx="6720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Muslims agree Jibril is the most important angel because he delivered Allah's revelation.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without Jibril the prophets would not have received Allah’s messages.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Jibril revealed the whole Qur'an to Muhammad: '[Gabriel said], We only descend at your Lord's command' (Surah 19:64).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20040" y="3227832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3227832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 — write the DISAGREE paragraph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320040" y="3502152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same POINT / DEVELOP / EXAMPLE structure as the sample.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320040" y="3721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20040" y="3721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71246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may disagree because…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051560" y="391363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42428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44897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454456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20040" y="454456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</a:t>
            </a:r>
            <a:endParaRPr lang="en-US" sz="700" dirty="0"/>
          </a:p>
        </p:txBody>
      </p:sp>
      <p:sp>
        <p:nvSpPr>
          <p:cNvPr id="28" name="Text 26"/>
          <p:cNvSpPr txBox="1"/>
          <p:nvPr/>
        </p:nvSpPr>
        <p:spPr>
          <a:xfrm>
            <a:off x="1051560" y="453542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1051560" y="473659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50657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53126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536752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20040" y="536752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700" dirty="0"/>
          </a:p>
        </p:txBody>
      </p:sp>
      <p:sp>
        <p:nvSpPr>
          <p:cNvPr id="34" name="Text 32"/>
          <p:cNvSpPr txBox="1"/>
          <p:nvPr/>
        </p:nvSpPr>
        <p:spPr>
          <a:xfrm>
            <a:off x="1051560" y="535838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example, …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1051560" y="555955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588873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613562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CONCLUSION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320040" y="655624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320040" y="655624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2" name="Text 40"/>
          <p:cNvSpPr txBox="1"/>
          <p:nvPr/>
        </p:nvSpPr>
        <p:spPr>
          <a:xfrm>
            <a:off x="1051560" y="654710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051560" y="674827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70774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73243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75712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7754112"/>
            <a:ext cx="6922008" cy="261518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429768" y="7827264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429768" y="806500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1–2   0–5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6–8  (aim)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429768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484632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466344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66344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66344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66344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66344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845052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899916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3881628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881628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881628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3881628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81628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881628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881628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5.7   Al-Qadr — Predestination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words and two (b) questions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" y="1143000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11480" y="1143000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· KEY WORDS — complete the definitions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72184"/>
            <a:ext cx="1554480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1874520" y="1472184"/>
            <a:ext cx="536752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47672" y="1472184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MEANS — write your definition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20040" y="170992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74904" y="170992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Al-Qadr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874520" y="170992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2057400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74904" y="205740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Omnipotent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74520" y="2057400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040" y="2404872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74904" y="2404872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Omniscient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874520" y="2404872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0040" y="2752344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" y="2752344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will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874520" y="2752344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3099816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" y="3099816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Akhirah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1874520" y="3099816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0040" y="3447288"/>
            <a:ext cx="1554480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74904" y="3447288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Yawm ad-Din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3447288"/>
            <a:ext cx="5367528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3904488"/>
            <a:ext cx="6922008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20040" y="4032504"/>
            <a:ext cx="6922008" cy="23774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11480" y="4032504"/>
            <a:ext cx="6739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 · PART B · 4 MARKS EACH — explain two reasons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20040" y="4361688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74904" y="4434840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374904" y="443484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38" name="Text 36"/>
          <p:cNvSpPr txBox="1"/>
          <p:nvPr/>
        </p:nvSpPr>
        <p:spPr>
          <a:xfrm>
            <a:off x="996696" y="4361688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Muslim beliefs about al-Qadr (predestination).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20040" y="4837176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374904" y="4837176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320040" y="5074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320040" y="5074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43" name="Text 41"/>
          <p:cNvSpPr txBox="1"/>
          <p:nvPr/>
        </p:nvSpPr>
        <p:spPr>
          <a:xfrm>
            <a:off x="1051560" y="506577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320040" y="529437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58795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320040" y="58795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47" name="Text 45"/>
          <p:cNvSpPr txBox="1"/>
          <p:nvPr/>
        </p:nvSpPr>
        <p:spPr>
          <a:xfrm>
            <a:off x="1051560" y="58704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320040" y="60990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845052" y="4837176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3899916" y="4837176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3845052" y="5074920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3845052" y="50749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53" name="Text 51"/>
          <p:cNvSpPr txBox="1"/>
          <p:nvPr/>
        </p:nvSpPr>
        <p:spPr>
          <a:xfrm>
            <a:off x="4576572" y="5065776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3845052" y="5294376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845052" y="5879592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3845052" y="587959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57" name="Text 55"/>
          <p:cNvSpPr txBox="1"/>
          <p:nvPr/>
        </p:nvSpPr>
        <p:spPr>
          <a:xfrm>
            <a:off x="4576572" y="5870448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3845052" y="6099048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20040" y="6775704"/>
            <a:ext cx="6922008" cy="384048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74904" y="6848856"/>
            <a:ext cx="54864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374904" y="6848856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marks</a:t>
            </a:r>
            <a:endParaRPr lang="en-US" sz="700" dirty="0"/>
          </a:p>
        </p:txBody>
      </p:sp>
      <p:sp>
        <p:nvSpPr>
          <p:cNvPr id="62" name="Text 60"/>
          <p:cNvSpPr txBox="1"/>
          <p:nvPr/>
        </p:nvSpPr>
        <p:spPr>
          <a:xfrm>
            <a:off x="996696" y="6775704"/>
            <a:ext cx="6190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two ways that belief in al-Qadr affects how a Muslim lives.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320040" y="7251192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74904" y="7251192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320040" y="74889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320040" y="74889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67" name="Text 65"/>
          <p:cNvSpPr txBox="1"/>
          <p:nvPr/>
        </p:nvSpPr>
        <p:spPr>
          <a:xfrm>
            <a:off x="1051560" y="7479792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…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320040" y="7708392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20040" y="8293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320040" y="8293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71" name="Text 69"/>
          <p:cNvSpPr txBox="1"/>
          <p:nvPr/>
        </p:nvSpPr>
        <p:spPr>
          <a:xfrm>
            <a:off x="1051560" y="82844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320040" y="85130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845052" y="7251192"/>
            <a:ext cx="3396996" cy="182880"/>
          </a:xfrm>
          <a:prstGeom prst="rect">
            <a:avLst/>
          </a:prstGeom>
          <a:solidFill>
            <a:srgbClr val="E6E6E6"/>
          </a:solidFill>
          <a:ln w="9525">
            <a:solidFill>
              <a:srgbClr val="C0C0C0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3899916" y="7251192"/>
            <a:ext cx="33055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3845052" y="7488936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6" name="Text 74"/>
          <p:cNvSpPr txBox="1"/>
          <p:nvPr/>
        </p:nvSpPr>
        <p:spPr>
          <a:xfrm>
            <a:off x="3845052" y="7488936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77" name="Text 75"/>
          <p:cNvSpPr txBox="1"/>
          <p:nvPr/>
        </p:nvSpPr>
        <p:spPr>
          <a:xfrm>
            <a:off x="4576572" y="7479792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Secondly, …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3845052" y="7708392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845052" y="8293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0" name="Text 78"/>
          <p:cNvSpPr txBox="1"/>
          <p:nvPr/>
        </p:nvSpPr>
        <p:spPr>
          <a:xfrm>
            <a:off x="3845052" y="8293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700" dirty="0"/>
          </a:p>
        </p:txBody>
      </p:sp>
      <p:sp>
        <p:nvSpPr>
          <p:cNvPr id="81" name="Text 79"/>
          <p:cNvSpPr txBox="1"/>
          <p:nvPr/>
        </p:nvSpPr>
        <p:spPr>
          <a:xfrm>
            <a:off x="4576572" y="8284464"/>
            <a:ext cx="26654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800" dirty="0"/>
          </a:p>
        </p:txBody>
      </p:sp>
      <p:sp>
        <p:nvSpPr>
          <p:cNvPr id="82" name="Shape 80"/>
          <p:cNvSpPr/>
          <p:nvPr/>
        </p:nvSpPr>
        <p:spPr>
          <a:xfrm>
            <a:off x="3845052" y="8513064"/>
            <a:ext cx="3396996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502920"/>
            <a:ext cx="6922008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20040" y="320040"/>
            <a:ext cx="4910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Harlington School   |   GCSE RS   |   Paper 2: Muslim Beliefs   |   The Six Beliefs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5230368" y="32004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Companion — Support Group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3323844" y="1041501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630936"/>
            <a:ext cx="69220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5.8   Akhirah — Life After Death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0040" y="905256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(d) question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1143000"/>
            <a:ext cx="6922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Statement: </a:t>
            </a:r>
            <a:pPr indent="0" marL="0"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“If there is no paradise, there is no need to be good.”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" y="1399032"/>
            <a:ext cx="6922008" cy="420624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74904" y="1472184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12 marks</a:t>
            </a:r>
            <a:endParaRPr lang="en-US" sz="700" dirty="0"/>
          </a:p>
        </p:txBody>
      </p:sp>
      <p:sp>
        <p:nvSpPr>
          <p:cNvPr id="12" name="Text 10"/>
          <p:cNvSpPr txBox="1"/>
          <p:nvPr/>
        </p:nvSpPr>
        <p:spPr>
          <a:xfrm>
            <a:off x="1362456" y="1399032"/>
            <a:ext cx="58247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“If there is no paradise, there is no need to be good.” Evaluate this statement considering arguments for and against.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20040" y="1929384"/>
            <a:ext cx="6922008" cy="11887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" y="1929384"/>
            <a:ext cx="54864" cy="1188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29768" y="1975104"/>
            <a:ext cx="6739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PARAGRAPH — AGREE  (read and study this)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429768" y="2167128"/>
            <a:ext cx="6720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people may agree that without paradise there is no need to be good, because the reward is the reason to behave well.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the promise of jannah gives Muslims hope and a motive for good deeds. </a:t>
            </a:r>
            <a:pPr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</a:t>
            </a:r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Paradise is described as a place of eternal beauty and perfect happiness.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20040" y="3227832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93192" y="3227832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 — write the DISAGREE paragraph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320040" y="3502152"/>
            <a:ext cx="69220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same POINT / DEVELOP / EXAMPLE structure as the sample.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320040" y="372160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20040" y="372160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</a:t>
            </a:r>
            <a:endParaRPr lang="en-US" sz="7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71246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Muslims may disagree because…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051560" y="391363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0040" y="424281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448970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0040" y="454456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20040" y="454456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</a:t>
            </a:r>
            <a:endParaRPr lang="en-US" sz="700" dirty="0"/>
          </a:p>
        </p:txBody>
      </p:sp>
      <p:sp>
        <p:nvSpPr>
          <p:cNvPr id="28" name="Text 26"/>
          <p:cNvSpPr txBox="1"/>
          <p:nvPr/>
        </p:nvSpPr>
        <p:spPr>
          <a:xfrm>
            <a:off x="1051560" y="453542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means that…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1051560" y="473659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0040" y="506577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0040" y="531266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20040" y="536752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20040" y="536752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700" dirty="0"/>
          </a:p>
        </p:txBody>
      </p:sp>
      <p:sp>
        <p:nvSpPr>
          <p:cNvPr id="34" name="Text 32"/>
          <p:cNvSpPr txBox="1"/>
          <p:nvPr/>
        </p:nvSpPr>
        <p:spPr>
          <a:xfrm>
            <a:off x="1051560" y="535838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example, …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1051560" y="555955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20040" y="588873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20040" y="613562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20040" y="6281928"/>
            <a:ext cx="6922008" cy="219456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393192" y="6281928"/>
            <a:ext cx="6775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CONCLUSION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320040" y="6556248"/>
            <a:ext cx="658368" cy="182880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320040" y="6556248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CONCLUDE</a:t>
            </a:r>
            <a:endParaRPr lang="en-US" sz="700" dirty="0"/>
          </a:p>
        </p:txBody>
      </p:sp>
      <p:sp>
        <p:nvSpPr>
          <p:cNvPr id="42" name="Text 40"/>
          <p:cNvSpPr txBox="1"/>
          <p:nvPr/>
        </p:nvSpPr>
        <p:spPr>
          <a:xfrm>
            <a:off x="1051560" y="6547104"/>
            <a:ext cx="6190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conclusion, I do believe the statement is strong / weak because…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051560" y="6748272"/>
            <a:ext cx="619048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040" y="7077456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20040" y="7324344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040" y="7571232"/>
            <a:ext cx="6922008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20040" y="7754112"/>
            <a:ext cx="6922008" cy="261518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429768" y="7827264"/>
            <a:ext cx="67025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SELF-ASSESSMENT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429768" y="8065008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mark: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146304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1–2   0–5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solidFill>
            <a:srgbClr val="000000"/>
          </a:solidFill>
          <a:ln w="15875">
            <a:solidFill>
              <a:srgbClr val="000000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3429000" y="8065008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  6–8  (aim)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429768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484632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WELL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466344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66344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66344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66344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66344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66344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66344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3845052" y="8375904"/>
            <a:ext cx="3287268" cy="201168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3899916" y="8375904"/>
            <a:ext cx="31958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BETTER IF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3881628" y="885139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881628" y="907084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881628" y="9290304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3881628" y="9509760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3881628" y="9729216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881628" y="9948672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881628" y="10168128"/>
            <a:ext cx="3214116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2026-10-29T14:55:56Z</dcterms:created>
  <dcterms:modified xsi:type="dcterms:W3CDTF">2026-10-29T14:55:56Z</dcterms:modified>
</cp:coreProperties>
</file>